
<file path=[Content_Types].xml><?xml version="1.0" encoding="utf-8"?>
<Types xmlns="http://schemas.openxmlformats.org/package/2006/content-types">
  <Default Extension="bin" ContentType="application/vnd.ms-office.activeX"/>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ctiveX/activeX1.xml" ContentType="application/vnd.ms-office.activeX+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sldIdLst>
    <p:sldId id="280" r:id="rId5"/>
    <p:sldId id="281" r:id="rId6"/>
    <p:sldId id="283" r:id="rId7"/>
    <p:sldId id="284" r:id="rId8"/>
    <p:sldId id="285" r:id="rId9"/>
    <p:sldId id="286" r:id="rId10"/>
    <p:sldId id="287" r:id="rId11"/>
    <p:sldId id="288" r:id="rId12"/>
    <p:sldId id="289" r:id="rId13"/>
    <p:sldId id="290" r:id="rId14"/>
    <p:sldId id="291" r:id="rId15"/>
    <p:sldId id="292"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8087CE-14C0-48E7-95B8-CF40163BAC40}" v="14" dt="2023-01-12T18:25:28.1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5512D122-5CC6-11CF-8D67-00AA00BDCE1D}"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mneshruti@gmail.com" userId="012de4dca9b03f22" providerId="LiveId" clId="{428087CE-14C0-48E7-95B8-CF40163BAC40}"/>
    <pc:docChg chg="custSel modSld">
      <pc:chgData name="gamneshruti@gmail.com" userId="012de4dca9b03f22" providerId="LiveId" clId="{428087CE-14C0-48E7-95B8-CF40163BAC40}" dt="2023-01-12T18:26:05.060" v="36" actId="20577"/>
      <pc:docMkLst>
        <pc:docMk/>
      </pc:docMkLst>
      <pc:sldChg chg="modSp mod">
        <pc:chgData name="gamneshruti@gmail.com" userId="012de4dca9b03f22" providerId="LiveId" clId="{428087CE-14C0-48E7-95B8-CF40163BAC40}" dt="2023-01-12T18:26:05.060" v="36" actId="20577"/>
        <pc:sldMkLst>
          <pc:docMk/>
          <pc:sldMk cId="169888541" sldId="287"/>
        </pc:sldMkLst>
        <pc:spChg chg="mod">
          <ac:chgData name="gamneshruti@gmail.com" userId="012de4dca9b03f22" providerId="LiveId" clId="{428087CE-14C0-48E7-95B8-CF40163BAC40}" dt="2023-01-12T18:26:05.060" v="36" actId="20577"/>
          <ac:spMkLst>
            <pc:docMk/>
            <pc:sldMk cId="169888541" sldId="287"/>
            <ac:spMk id="2" creationId="{11AFA05A-2FC6-72AE-EF35-245E2DFEE35B}"/>
          </ac:spMkLst>
        </pc:spChg>
      </pc:sldChg>
      <pc:sldChg chg="addSp delSp modSp mod">
        <pc:chgData name="gamneshruti@gmail.com" userId="012de4dca9b03f22" providerId="LiveId" clId="{428087CE-14C0-48E7-95B8-CF40163BAC40}" dt="2023-01-12T18:25:28.182" v="16" actId="14100"/>
        <pc:sldMkLst>
          <pc:docMk/>
          <pc:sldMk cId="4182388266" sldId="290"/>
        </pc:sldMkLst>
        <pc:spChg chg="del mod">
          <ac:chgData name="gamneshruti@gmail.com" userId="012de4dca9b03f22" providerId="LiveId" clId="{428087CE-14C0-48E7-95B8-CF40163BAC40}" dt="2023-01-12T18:25:01.741" v="9" actId="478"/>
          <ac:spMkLst>
            <pc:docMk/>
            <pc:sldMk cId="4182388266" sldId="290"/>
            <ac:spMk id="3" creationId="{1C2239FD-F854-E0DF-69E3-B8CF93506073}"/>
          </ac:spMkLst>
        </pc:spChg>
        <pc:picChg chg="del">
          <ac:chgData name="gamneshruti@gmail.com" userId="012de4dca9b03f22" providerId="LiveId" clId="{428087CE-14C0-48E7-95B8-CF40163BAC40}" dt="2023-01-12T18:24:20.480" v="0" actId="478"/>
          <ac:picMkLst>
            <pc:docMk/>
            <pc:sldMk cId="4182388266" sldId="290"/>
            <ac:picMk id="5" creationId="{32365846-14CE-F74E-C4BC-CEA33A7329AE}"/>
          </ac:picMkLst>
        </pc:picChg>
        <pc:picChg chg="add mod">
          <ac:chgData name="gamneshruti@gmail.com" userId="012de4dca9b03f22" providerId="LiveId" clId="{428087CE-14C0-48E7-95B8-CF40163BAC40}" dt="2023-01-12T18:25:06.452" v="11" actId="14100"/>
          <ac:picMkLst>
            <pc:docMk/>
            <pc:sldMk cId="4182388266" sldId="290"/>
            <ac:picMk id="5122" creationId="{0C5B5213-B5C0-2940-04CD-7EABBB7C797C}"/>
          </ac:picMkLst>
        </pc:picChg>
        <pc:picChg chg="add mod">
          <ac:chgData name="gamneshruti@gmail.com" userId="012de4dca9b03f22" providerId="LiveId" clId="{428087CE-14C0-48E7-95B8-CF40163BAC40}" dt="2023-01-12T18:25:28.182" v="16" actId="14100"/>
          <ac:picMkLst>
            <pc:docMk/>
            <pc:sldMk cId="4182388266" sldId="290"/>
            <ac:picMk id="5124" creationId="{853AE8C4-AF8A-F210-537B-B1CE917B3DE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C839-01CE-139C-1232-A067C7ECC9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2BBA0E-F122-5E48-BBCB-32B659C8F7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4701F5-F66C-D0B0-AB7F-1C7E0EF2D8C6}"/>
              </a:ext>
            </a:extLst>
          </p:cNvPr>
          <p:cNvSpPr>
            <a:spLocks noGrp="1"/>
          </p:cNvSpPr>
          <p:nvPr>
            <p:ph type="dt" sz="half" idx="10"/>
          </p:nvPr>
        </p:nvSpPr>
        <p:spPr/>
        <p:txBody>
          <a:bodyPr/>
          <a:lstStyle/>
          <a:p>
            <a:fld id="{88D38747-4367-4BD2-8D51-C97E202738E2}" type="datetime1">
              <a:rPr lang="en-US" smtClean="0"/>
              <a:t>1/12/2023</a:t>
            </a:fld>
            <a:endParaRPr lang="en-US" dirty="0"/>
          </a:p>
        </p:txBody>
      </p:sp>
      <p:sp>
        <p:nvSpPr>
          <p:cNvPr id="5" name="Footer Placeholder 4">
            <a:extLst>
              <a:ext uri="{FF2B5EF4-FFF2-40B4-BE49-F238E27FC236}">
                <a16:creationId xmlns:a16="http://schemas.microsoft.com/office/drawing/2014/main" id="{F5BFA293-73FE-E13A-25D8-5667BD3879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FEFD31-4C02-6078-B359-7A1C1EC3F5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336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ABA7-D800-719A-B704-09D53C3E203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BA6BA0-2E76-A67F-955F-F15DDCA16C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7C9EF8-C26B-ACD3-C57F-3197D5A5A3B2}"/>
              </a:ext>
            </a:extLst>
          </p:cNvPr>
          <p:cNvSpPr>
            <a:spLocks noGrp="1"/>
          </p:cNvSpPr>
          <p:nvPr>
            <p:ph type="dt" sz="half" idx="10"/>
          </p:nvPr>
        </p:nvSpPr>
        <p:spPr/>
        <p:txBody>
          <a:bodyPr/>
          <a:lstStyle/>
          <a:p>
            <a:fld id="{073ED0CC-082F-4160-86E5-0D6041F12778}" type="datetime1">
              <a:rPr lang="en-US" smtClean="0"/>
              <a:t>1/12/2023</a:t>
            </a:fld>
            <a:endParaRPr lang="en-US" dirty="0"/>
          </a:p>
        </p:txBody>
      </p:sp>
      <p:sp>
        <p:nvSpPr>
          <p:cNvPr id="5" name="Footer Placeholder 4">
            <a:extLst>
              <a:ext uri="{FF2B5EF4-FFF2-40B4-BE49-F238E27FC236}">
                <a16:creationId xmlns:a16="http://schemas.microsoft.com/office/drawing/2014/main" id="{0543C60F-A317-CBAE-4C40-8E40D2F44D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C2175F-9CA4-D165-ABD0-49236566359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43918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5036C-1A15-033A-F03C-DFD7D5FBF2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48A068-1C21-B352-B588-C5173C6495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4CCF26-2B6C-ABF9-50A5-EAD174EE2830}"/>
              </a:ext>
            </a:extLst>
          </p:cNvPr>
          <p:cNvSpPr>
            <a:spLocks noGrp="1"/>
          </p:cNvSpPr>
          <p:nvPr>
            <p:ph type="dt" sz="half" idx="10"/>
          </p:nvPr>
        </p:nvSpPr>
        <p:spPr/>
        <p:txBody>
          <a:bodyPr/>
          <a:lstStyle/>
          <a:p>
            <a:fld id="{073ED0CC-082F-4160-86E5-0D6041F12778}" type="datetime1">
              <a:rPr lang="en-US" smtClean="0"/>
              <a:t>1/12/2023</a:t>
            </a:fld>
            <a:endParaRPr lang="en-US" dirty="0"/>
          </a:p>
        </p:txBody>
      </p:sp>
      <p:sp>
        <p:nvSpPr>
          <p:cNvPr id="5" name="Footer Placeholder 4">
            <a:extLst>
              <a:ext uri="{FF2B5EF4-FFF2-40B4-BE49-F238E27FC236}">
                <a16:creationId xmlns:a16="http://schemas.microsoft.com/office/drawing/2014/main" id="{92EA5736-2858-3E59-F2D0-A7F3529B0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D9CAF1-6CCC-182E-FB3F-83CBCCDF738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761485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9A8D-63FE-CA38-D921-E1912068D1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EC0A9F-1F82-4D89-F3FD-E0C526CEB2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319DAC-4B8A-B278-497A-4CC8008C7127}"/>
              </a:ext>
            </a:extLst>
          </p:cNvPr>
          <p:cNvSpPr>
            <a:spLocks noGrp="1"/>
          </p:cNvSpPr>
          <p:nvPr>
            <p:ph type="dt" sz="half" idx="10"/>
          </p:nvPr>
        </p:nvSpPr>
        <p:spPr/>
        <p:txBody>
          <a:bodyPr/>
          <a:lstStyle/>
          <a:p>
            <a:fld id="{73C55A3C-5767-4844-A0A3-83778C2E5409}" type="datetime1">
              <a:rPr lang="en-US" smtClean="0"/>
              <a:t>1/12/2023</a:t>
            </a:fld>
            <a:endParaRPr lang="en-US" dirty="0"/>
          </a:p>
        </p:txBody>
      </p:sp>
      <p:sp>
        <p:nvSpPr>
          <p:cNvPr id="5" name="Footer Placeholder 4">
            <a:extLst>
              <a:ext uri="{FF2B5EF4-FFF2-40B4-BE49-F238E27FC236}">
                <a16:creationId xmlns:a16="http://schemas.microsoft.com/office/drawing/2014/main" id="{E741412B-A0CA-8A38-6D15-D2DCC7858C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E8CA2E-6556-ECB3-EA42-92619F00D79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4789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E195-F042-3DC5-1D1B-C12AB2E6E2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DD6799-1635-8769-4B3D-5A64111A19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BB736C-20A8-A63A-0C9C-81E356B811CA}"/>
              </a:ext>
            </a:extLst>
          </p:cNvPr>
          <p:cNvSpPr>
            <a:spLocks noGrp="1"/>
          </p:cNvSpPr>
          <p:nvPr>
            <p:ph type="dt" sz="half" idx="10"/>
          </p:nvPr>
        </p:nvSpPr>
        <p:spPr/>
        <p:txBody>
          <a:bodyPr/>
          <a:lstStyle/>
          <a:p>
            <a:fld id="{CAE507A8-A5CF-4D38-AB86-7EDDA87A85D4}" type="datetime1">
              <a:rPr lang="en-US" smtClean="0"/>
              <a:t>1/12/2023</a:t>
            </a:fld>
            <a:endParaRPr lang="en-US" dirty="0"/>
          </a:p>
        </p:txBody>
      </p:sp>
      <p:sp>
        <p:nvSpPr>
          <p:cNvPr id="5" name="Footer Placeholder 4">
            <a:extLst>
              <a:ext uri="{FF2B5EF4-FFF2-40B4-BE49-F238E27FC236}">
                <a16:creationId xmlns:a16="http://schemas.microsoft.com/office/drawing/2014/main" id="{2F67D92F-497C-5CD8-152E-FC3313539D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F7FCE0-8711-FA78-491F-A9F76290836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235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7E6B-C1A4-8ABB-47BD-A2E19A35E3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75BBD5-B7E5-1A95-4FD7-E88F556FD4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A2E4C5A-7619-DEA4-02AA-C19271A227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D257BCC-1B90-D40F-6EE6-4BEE34A93490}"/>
              </a:ext>
            </a:extLst>
          </p:cNvPr>
          <p:cNvSpPr>
            <a:spLocks noGrp="1"/>
          </p:cNvSpPr>
          <p:nvPr>
            <p:ph type="dt" sz="half" idx="10"/>
          </p:nvPr>
        </p:nvSpPr>
        <p:spPr/>
        <p:txBody>
          <a:bodyPr/>
          <a:lstStyle/>
          <a:p>
            <a:fld id="{BDFCD27C-8599-43EF-BA1D-14DDC1946E06}" type="datetime1">
              <a:rPr lang="en-US" smtClean="0"/>
              <a:t>1/12/2023</a:t>
            </a:fld>
            <a:endParaRPr lang="en-US" dirty="0"/>
          </a:p>
        </p:txBody>
      </p:sp>
      <p:sp>
        <p:nvSpPr>
          <p:cNvPr id="6" name="Footer Placeholder 5">
            <a:extLst>
              <a:ext uri="{FF2B5EF4-FFF2-40B4-BE49-F238E27FC236}">
                <a16:creationId xmlns:a16="http://schemas.microsoft.com/office/drawing/2014/main" id="{3DA480F9-D525-BB31-6552-9CF0EF6BB4B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ABEC912-A78A-1AA1-A0C1-6D986FA988E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252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7403-0AA0-ED7F-603F-6A7C6477AF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B13D41-8A18-EC87-85E8-65B46E785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11AD19-53D3-0C98-DA08-7A3E4453A5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AF8B76-06D7-CC7E-FF61-3B339E1A67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8669F8-2A78-B3D2-F0A7-4796303D73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C354A2-92F3-81E9-CA9D-A1421C77E607}"/>
              </a:ext>
            </a:extLst>
          </p:cNvPr>
          <p:cNvSpPr>
            <a:spLocks noGrp="1"/>
          </p:cNvSpPr>
          <p:nvPr>
            <p:ph type="dt" sz="half" idx="10"/>
          </p:nvPr>
        </p:nvSpPr>
        <p:spPr/>
        <p:txBody>
          <a:bodyPr/>
          <a:lstStyle/>
          <a:p>
            <a:fld id="{49343D99-809A-49C0-96E5-4250D0B498EE}" type="datetime1">
              <a:rPr lang="en-US" smtClean="0"/>
              <a:t>1/12/2023</a:t>
            </a:fld>
            <a:endParaRPr lang="en-US" dirty="0"/>
          </a:p>
        </p:txBody>
      </p:sp>
      <p:sp>
        <p:nvSpPr>
          <p:cNvPr id="8" name="Footer Placeholder 7">
            <a:extLst>
              <a:ext uri="{FF2B5EF4-FFF2-40B4-BE49-F238E27FC236}">
                <a16:creationId xmlns:a16="http://schemas.microsoft.com/office/drawing/2014/main" id="{CC71C4C0-9441-6B2D-155A-796BE8BD85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634A754-0D8E-58F9-1983-D6C00F57339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509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C8F2-FFF9-4129-54FB-B4F0267551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9F707D-FEE6-2C6D-0992-A970B07C5A08}"/>
              </a:ext>
            </a:extLst>
          </p:cNvPr>
          <p:cNvSpPr>
            <a:spLocks noGrp="1"/>
          </p:cNvSpPr>
          <p:nvPr>
            <p:ph type="dt" sz="half" idx="10"/>
          </p:nvPr>
        </p:nvSpPr>
        <p:spPr/>
        <p:txBody>
          <a:bodyPr/>
          <a:lstStyle/>
          <a:p>
            <a:fld id="{A143DE9B-B678-4EFB-BB7D-A4370204A0B0}" type="datetime1">
              <a:rPr lang="en-US" smtClean="0"/>
              <a:t>1/12/2023</a:t>
            </a:fld>
            <a:endParaRPr lang="en-US" dirty="0"/>
          </a:p>
        </p:txBody>
      </p:sp>
      <p:sp>
        <p:nvSpPr>
          <p:cNvPr id="4" name="Footer Placeholder 3">
            <a:extLst>
              <a:ext uri="{FF2B5EF4-FFF2-40B4-BE49-F238E27FC236}">
                <a16:creationId xmlns:a16="http://schemas.microsoft.com/office/drawing/2014/main" id="{7DE3E6D6-DE3E-9A7D-0E64-749B9BD3BC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A01EE79-004F-2600-2A96-14660C80329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1191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8DA5F4-2840-E467-C8EB-E14D5A937D86}"/>
              </a:ext>
            </a:extLst>
          </p:cNvPr>
          <p:cNvSpPr>
            <a:spLocks noGrp="1"/>
          </p:cNvSpPr>
          <p:nvPr>
            <p:ph type="dt" sz="half" idx="10"/>
          </p:nvPr>
        </p:nvSpPr>
        <p:spPr/>
        <p:txBody>
          <a:bodyPr/>
          <a:lstStyle/>
          <a:p>
            <a:fld id="{E68812DA-F765-4142-A6A3-A8ED7235E082}" type="datetime1">
              <a:rPr lang="en-US" smtClean="0"/>
              <a:t>1/12/2023</a:t>
            </a:fld>
            <a:endParaRPr lang="en-US" dirty="0"/>
          </a:p>
        </p:txBody>
      </p:sp>
      <p:sp>
        <p:nvSpPr>
          <p:cNvPr id="3" name="Footer Placeholder 2">
            <a:extLst>
              <a:ext uri="{FF2B5EF4-FFF2-40B4-BE49-F238E27FC236}">
                <a16:creationId xmlns:a16="http://schemas.microsoft.com/office/drawing/2014/main" id="{439D37C4-CC64-4A0D-D54F-D2FF823D720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86556F4-80EC-3ABB-92AD-578618C3C63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639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C5A3-90F1-2BF6-6B75-126C559D3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F2F62E-48B0-3459-773B-C4779F67F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85A330-ED3B-0F69-4945-735B2D79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A73457-B202-C4F3-64D5-E710F24E8CD0}"/>
              </a:ext>
            </a:extLst>
          </p:cNvPr>
          <p:cNvSpPr>
            <a:spLocks noGrp="1"/>
          </p:cNvSpPr>
          <p:nvPr>
            <p:ph type="dt" sz="half" idx="10"/>
          </p:nvPr>
        </p:nvSpPr>
        <p:spPr/>
        <p:txBody>
          <a:bodyPr/>
          <a:lstStyle/>
          <a:p>
            <a:fld id="{3E0277FD-7DE6-41D4-930D-AC99F5AFE54E}" type="datetime1">
              <a:rPr lang="en-US" smtClean="0"/>
              <a:t>1/12/2023</a:t>
            </a:fld>
            <a:endParaRPr lang="en-US" dirty="0"/>
          </a:p>
        </p:txBody>
      </p:sp>
      <p:sp>
        <p:nvSpPr>
          <p:cNvPr id="6" name="Footer Placeholder 5">
            <a:extLst>
              <a:ext uri="{FF2B5EF4-FFF2-40B4-BE49-F238E27FC236}">
                <a16:creationId xmlns:a16="http://schemas.microsoft.com/office/drawing/2014/main" id="{71B1645E-C98E-E071-0A2B-15C532F5FCD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75145AE-D59E-02B9-85FD-DF8E0D96DCB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611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BAB91-D18E-2CD8-050D-51D11FA3E0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F8521CA-FDDB-F8C0-0FED-16E995200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06DB33-503C-C908-A42B-575F32CF28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A307D-7843-557C-1DD9-BA673096D76C}"/>
              </a:ext>
            </a:extLst>
          </p:cNvPr>
          <p:cNvSpPr>
            <a:spLocks noGrp="1"/>
          </p:cNvSpPr>
          <p:nvPr>
            <p:ph type="dt" sz="half" idx="10"/>
          </p:nvPr>
        </p:nvSpPr>
        <p:spPr/>
        <p:txBody>
          <a:bodyPr/>
          <a:lstStyle/>
          <a:p>
            <a:fld id="{9EA15526-7079-4B7B-987C-1B5FAE11A0FF}" type="datetime1">
              <a:rPr lang="en-US" smtClean="0"/>
              <a:t>1/12/2023</a:t>
            </a:fld>
            <a:endParaRPr lang="en-US" dirty="0"/>
          </a:p>
        </p:txBody>
      </p:sp>
      <p:sp>
        <p:nvSpPr>
          <p:cNvPr id="6" name="Footer Placeholder 5">
            <a:extLst>
              <a:ext uri="{FF2B5EF4-FFF2-40B4-BE49-F238E27FC236}">
                <a16:creationId xmlns:a16="http://schemas.microsoft.com/office/drawing/2014/main" id="{0CB36DF6-41B3-38D7-662F-808739EE9B6A}"/>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9334CECE-D936-A1F9-8C57-A96ADC5881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032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0E9553-D68C-0FA5-15E0-6BEAB45A4E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E863FA-2D9B-80A4-8347-751379272B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4147DA-E0BC-EE94-C752-577F6E1D5F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1/12/2023</a:t>
            </a:fld>
            <a:endParaRPr lang="en-US" dirty="0"/>
          </a:p>
        </p:txBody>
      </p:sp>
      <p:sp>
        <p:nvSpPr>
          <p:cNvPr id="5" name="Footer Placeholder 4">
            <a:extLst>
              <a:ext uri="{FF2B5EF4-FFF2-40B4-BE49-F238E27FC236}">
                <a16:creationId xmlns:a16="http://schemas.microsoft.com/office/drawing/2014/main" id="{F3306D99-FF29-BE6E-1DF3-15FD215D7D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3AE00AB-FB52-CAD8-78EB-989C6A247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5745104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control" Target="../activeX/activeX1.x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Customer Retention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Prepared By:</a:t>
            </a:r>
          </a:p>
          <a:p>
            <a:pPr algn="l"/>
            <a:r>
              <a:rPr lang="en-US" dirty="0">
                <a:solidFill>
                  <a:srgbClr val="5792BA"/>
                </a:solidFill>
              </a:rPr>
              <a:t>SHRUTI GAMNE</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E7EE-ADF2-E362-E6D6-838095A405AB}"/>
              </a:ext>
            </a:extLst>
          </p:cNvPr>
          <p:cNvSpPr>
            <a:spLocks noGrp="1"/>
          </p:cNvSpPr>
          <p:nvPr>
            <p:ph type="ctrTitle"/>
          </p:nvPr>
        </p:nvSpPr>
        <p:spPr>
          <a:xfrm>
            <a:off x="1458686" y="441229"/>
            <a:ext cx="9144000" cy="557147"/>
          </a:xfrm>
        </p:spPr>
        <p:txBody>
          <a:bodyPr>
            <a:normAutofit fontScale="90000"/>
          </a:bodyPr>
          <a:lstStyle/>
          <a:p>
            <a:r>
              <a:rPr lang="en-IN" dirty="0"/>
              <a:t>Count plot</a:t>
            </a:r>
          </a:p>
        </p:txBody>
      </p:sp>
      <p:pic>
        <p:nvPicPr>
          <p:cNvPr id="5122" name="Picture 2">
            <a:extLst>
              <a:ext uri="{FF2B5EF4-FFF2-40B4-BE49-F238E27FC236}">
                <a16:creationId xmlns:a16="http://schemas.microsoft.com/office/drawing/2014/main" id="{0C5B5213-B5C0-2940-04CD-7EABBB7C7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66" y="1660849"/>
            <a:ext cx="5094514" cy="37509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53AE8C4-AF8A-F210-537B-B1CE917B3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60849"/>
            <a:ext cx="5094514" cy="368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388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2A37-E3F6-EC29-A648-66DC6DCB9386}"/>
              </a:ext>
            </a:extLst>
          </p:cNvPr>
          <p:cNvSpPr>
            <a:spLocks noGrp="1"/>
          </p:cNvSpPr>
          <p:nvPr>
            <p:ph type="title"/>
          </p:nvPr>
        </p:nvSpPr>
        <p:spPr/>
        <p:txBody>
          <a:bodyPr>
            <a:normAutofit fontScale="90000"/>
          </a:bodyPr>
          <a:lstStyle/>
          <a:p>
            <a:r>
              <a:rPr lang="en-IN" dirty="0"/>
              <a:t>Bivariate Analysis</a:t>
            </a:r>
            <a:br>
              <a:rPr lang="en-IN" dirty="0"/>
            </a:br>
            <a:r>
              <a:rPr lang="en-IN" dirty="0"/>
              <a:t>scatter plot</a:t>
            </a:r>
            <a:br>
              <a:rPr lang="en-IN" dirty="0"/>
            </a:br>
            <a:endParaRPr lang="en-IN" dirty="0"/>
          </a:p>
        </p:txBody>
      </p:sp>
      <p:pic>
        <p:nvPicPr>
          <p:cNvPr id="9" name="Content Placeholder 8">
            <a:extLst>
              <a:ext uri="{FF2B5EF4-FFF2-40B4-BE49-F238E27FC236}">
                <a16:creationId xmlns:a16="http://schemas.microsoft.com/office/drawing/2014/main" id="{CC036171-5C19-D6C2-9B73-A97248CC0315}"/>
              </a:ext>
            </a:extLst>
          </p:cNvPr>
          <p:cNvPicPr>
            <a:picLocks noGrp="1" noChangeAspect="1"/>
          </p:cNvPicPr>
          <p:nvPr>
            <p:ph idx="1"/>
          </p:nvPr>
        </p:nvPicPr>
        <p:blipFill>
          <a:blip r:embed="rId2"/>
          <a:stretch>
            <a:fillRect/>
          </a:stretch>
        </p:blipFill>
        <p:spPr>
          <a:xfrm>
            <a:off x="549242" y="1871662"/>
            <a:ext cx="5457825" cy="3114675"/>
          </a:xfrm>
        </p:spPr>
      </p:pic>
      <p:pic>
        <p:nvPicPr>
          <p:cNvPr id="11" name="Picture 10">
            <a:extLst>
              <a:ext uri="{FF2B5EF4-FFF2-40B4-BE49-F238E27FC236}">
                <a16:creationId xmlns:a16="http://schemas.microsoft.com/office/drawing/2014/main" id="{52466D4E-E71A-DDA5-829A-2B8EBA254AC3}"/>
              </a:ext>
            </a:extLst>
          </p:cNvPr>
          <p:cNvPicPr>
            <a:picLocks noChangeAspect="1"/>
          </p:cNvPicPr>
          <p:nvPr/>
        </p:nvPicPr>
        <p:blipFill>
          <a:blip r:embed="rId3"/>
          <a:stretch>
            <a:fillRect/>
          </a:stretch>
        </p:blipFill>
        <p:spPr>
          <a:xfrm>
            <a:off x="5682441" y="2073534"/>
            <a:ext cx="6000750" cy="2990850"/>
          </a:xfrm>
          <a:prstGeom prst="rect">
            <a:avLst/>
          </a:prstGeom>
        </p:spPr>
      </p:pic>
    </p:spTree>
    <p:extLst>
      <p:ext uri="{BB962C8B-B14F-4D97-AF65-F5344CB8AC3E}">
        <p14:creationId xmlns:p14="http://schemas.microsoft.com/office/powerpoint/2010/main" val="4074932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97D8-FDD8-8C10-04EE-484D016933C0}"/>
              </a:ext>
            </a:extLst>
          </p:cNvPr>
          <p:cNvSpPr>
            <a:spLocks noGrp="1"/>
          </p:cNvSpPr>
          <p:nvPr>
            <p:ph type="title"/>
          </p:nvPr>
        </p:nvSpPr>
        <p:spPr/>
        <p:txBody>
          <a:bodyPr/>
          <a:lstStyle/>
          <a:p>
            <a:r>
              <a:rPr lang="en-US" b="1" i="0" dirty="0">
                <a:solidFill>
                  <a:srgbClr val="000000"/>
                </a:solidFill>
                <a:effectLst/>
                <a:latin typeface="Helvetica Neue"/>
              </a:rPr>
              <a:t>To check distribution of skewness</a:t>
            </a:r>
            <a:br>
              <a:rPr lang="en-US"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9BA9E241-EE4A-A241-EFC7-8145AAE7ADB7}"/>
              </a:ext>
            </a:extLst>
          </p:cNvPr>
          <p:cNvPicPr>
            <a:picLocks noGrp="1" noChangeAspect="1"/>
          </p:cNvPicPr>
          <p:nvPr>
            <p:ph idx="1"/>
          </p:nvPr>
        </p:nvPicPr>
        <p:blipFill>
          <a:blip r:embed="rId2"/>
          <a:stretch>
            <a:fillRect/>
          </a:stretch>
        </p:blipFill>
        <p:spPr>
          <a:xfrm>
            <a:off x="838200" y="2195238"/>
            <a:ext cx="5114925" cy="3257550"/>
          </a:xfrm>
        </p:spPr>
      </p:pic>
      <p:pic>
        <p:nvPicPr>
          <p:cNvPr id="4098" name="Picture 2">
            <a:extLst>
              <a:ext uri="{FF2B5EF4-FFF2-40B4-BE49-F238E27FC236}">
                <a16:creationId xmlns:a16="http://schemas.microsoft.com/office/drawing/2014/main" id="{BF21CF63-9530-EA78-0EA0-EB7F2410B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18" y="2369977"/>
            <a:ext cx="4312978" cy="2985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649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074F-DC28-0D0D-9486-37BB2ABBAF84}"/>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04BBAECF-EFEE-52F3-25E7-C015FD56D226}"/>
              </a:ext>
            </a:extLst>
          </p:cNvPr>
          <p:cNvSpPr>
            <a:spLocks noGrp="1"/>
          </p:cNvSpPr>
          <p:nvPr>
            <p:ph idx="1"/>
          </p:nvPr>
        </p:nvSpPr>
        <p:spPr/>
        <p:txBody>
          <a:bodyPr>
            <a:normAutofit lnSpcReduction="10000"/>
          </a:bodyPr>
          <a:lstStyle/>
          <a:p>
            <a:pPr marL="342900" lvl="0" indent="-342900">
              <a:lnSpc>
                <a:spcPct val="107000"/>
              </a:lnSpc>
              <a:buFont typeface="+mj-lt"/>
              <a:buAutoNum type="arabicPeriod"/>
            </a:pPr>
            <a:r>
              <a:rPr lang="en-IN" sz="1800" spc="-7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34.94% of the customers prefer Amazon.in, 17.47% prefer to use </a:t>
            </a:r>
            <a:r>
              <a:rPr lang="en-IN" sz="1800" spc="-75"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Flipkart.com</a:t>
            </a:r>
            <a:r>
              <a:rPr lang="en-IN" sz="1800" spc="-7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spc="-7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Customers Strongly agree that content on the website is easy to read,</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spc="-7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relevant information is Listed, Navigation is easy, has user friendly Interface of the website, has Convenient Payment methods, Online shopping gives monetary benefit and discounts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spc="-7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Many of them like Amazon.in, because of its services like speedy delivery, Availability of several payment options, Security of customer financial information Complete, relevant description information of products and Wild variety of product on offer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spc="-7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study reveals that 36.43% of respondents are Shopping Online for above 4 years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spc="-7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study reveals that 52.78% of respondents  access the internet while shopping on-line instead of WIFI and dial-up.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spc="-7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is found that majority of 21.56% people are from Delhi who purchase online products.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They want to know more</a:t>
            </a:r>
            <a:r>
              <a:rPr lang="en-IN"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about their products as they doesn’t have brief knowledge about the</a:t>
            </a:r>
            <a:r>
              <a:rPr lang="en-IN"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products and the benefits given by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11942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p:txBody>
          <a:bodyPr>
            <a:normAutofit/>
          </a:bodyPr>
          <a:lstStyle/>
          <a:p>
            <a:r>
              <a:rPr lang="en-US" dirty="0"/>
              <a:t>INTRODUCTION</a:t>
            </a:r>
          </a:p>
        </p:txBody>
      </p:sp>
      <p:sp>
        <p:nvSpPr>
          <p:cNvPr id="4" name="Content Placeholder 3">
            <a:extLst>
              <a:ext uri="{FF2B5EF4-FFF2-40B4-BE49-F238E27FC236}">
                <a16:creationId xmlns:a16="http://schemas.microsoft.com/office/drawing/2014/main" id="{CF0349BA-7044-096D-0FCB-F95E136F51B2}"/>
              </a:ext>
            </a:extLst>
          </p:cNvPr>
          <p:cNvSpPr>
            <a:spLocks noGrp="1"/>
          </p:cNvSpPr>
          <p:nvPr>
            <p:ph idx="1"/>
          </p:nvPr>
        </p:nvSpPr>
        <p:spPr/>
        <p:txBody>
          <a:bodyPr>
            <a:normAutofit/>
          </a:bodyPr>
          <a:lstStyle/>
          <a:p>
            <a:pPr>
              <a:lnSpc>
                <a:spcPct val="107000"/>
              </a:lnSpc>
              <a:spcAft>
                <a:spcPts val="800"/>
              </a:spcAft>
            </a:pPr>
            <a:r>
              <a:rPr lang="en-IN"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today’s corporate and competitive world. I find that</a:t>
            </a:r>
            <a:r>
              <a:rPr lang="en-IN" sz="2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IN" sz="2400" spc="-75" dirty="0">
                <a:solidFill>
                  <a:schemeClr val="tx1"/>
                </a:solidFill>
                <a:effectLst/>
                <a:latin typeface="Times New Roman" panose="02020603050405020304" pitchFamily="18" charset="0"/>
                <a:ea typeface="Times New Roman" panose="02020603050405020304" pitchFamily="18" charset="0"/>
              </a:rPr>
              <a:t>Online shopping has the maximum growth potential as compared to the other sectors. It has the maximum growth rate. The growth potential attracts individuals to enter this sector and Flip Robo Technologies Company  has given me the opportunity to get a peek of highly competitive and enhancing sector. The major factors affecting the purchase of an online product are trust, service, product features and relationship with Customers. Websites like Amazon.com, Flipkart.com are favoured only because of being most efficient websites for online shopping as per the data. People are now getting aware of the various online shopping websites, apps etc available in the market. </a:t>
            </a:r>
            <a:endParaRPr lang="en-IN" sz="2400" dirty="0">
              <a:solidFill>
                <a:schemeClr val="tx1"/>
              </a:solidFill>
            </a:endParaRPr>
          </a:p>
        </p:txBody>
      </p:sp>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D481-F000-0F62-D904-5A4FD3A9FA43}"/>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F014ED2B-A181-9320-4EB8-898571251F88}"/>
              </a:ext>
            </a:extLst>
          </p:cNvPr>
          <p:cNvSpPr>
            <a:spLocks noGrp="1"/>
          </p:cNvSpPr>
          <p:nvPr>
            <p:ph idx="1"/>
          </p:nvPr>
        </p:nvSpPr>
        <p:spPr/>
        <p:txBody>
          <a:bodyPr/>
          <a:lstStyle/>
          <a:p>
            <a:r>
              <a:rPr lang="en-IN" dirty="0"/>
              <a:t>Here we have studied the data of respondents and their views and other details regarding online Shopping. So the Customer Retention is one of the major problem many companies face. So we are going to do analysis on the previous data and try to give the customer maximum satisfaction by providing good service so that customer always purchase from the online store.</a:t>
            </a:r>
          </a:p>
        </p:txBody>
      </p:sp>
    </p:spTree>
    <p:extLst>
      <p:ext uri="{BB962C8B-B14F-4D97-AF65-F5344CB8AC3E}">
        <p14:creationId xmlns:p14="http://schemas.microsoft.com/office/powerpoint/2010/main" val="1030904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8478-54E4-4276-3D9B-11A731175268}"/>
              </a:ext>
            </a:extLst>
          </p:cNvPr>
          <p:cNvSpPr>
            <a:spLocks noGrp="1"/>
          </p:cNvSpPr>
          <p:nvPr>
            <p:ph type="title"/>
          </p:nvPr>
        </p:nvSpPr>
        <p:spPr/>
        <p:txBody>
          <a:bodyPr>
            <a:normAutofit/>
          </a:bodyPr>
          <a:lstStyle/>
          <a:p>
            <a:r>
              <a:rPr lang="en-IN" dirty="0"/>
              <a:t>Dataset</a:t>
            </a:r>
            <a:br>
              <a:rPr lang="en-IN" dirty="0"/>
            </a:br>
            <a:r>
              <a:rPr lang="en-IN" sz="2000" dirty="0"/>
              <a:t>Customer Retention dataset(269 Rows,71 Columns)</a:t>
            </a:r>
          </a:p>
        </p:txBody>
      </p:sp>
      <p:graphicFrame>
        <p:nvGraphicFramePr>
          <p:cNvPr id="4" name="Content Placeholder 3">
            <a:extLst>
              <a:ext uri="{FF2B5EF4-FFF2-40B4-BE49-F238E27FC236}">
                <a16:creationId xmlns:a16="http://schemas.microsoft.com/office/drawing/2014/main" id="{3F9A7FF1-1792-EB38-1A04-723CDFC6358C}"/>
              </a:ext>
            </a:extLst>
          </p:cNvPr>
          <p:cNvGraphicFramePr>
            <a:graphicFrameLocks noGrp="1"/>
          </p:cNvGraphicFramePr>
          <p:nvPr>
            <p:ph idx="1"/>
            <p:extLst>
              <p:ext uri="{D42A27DB-BD31-4B8C-83A1-F6EECF244321}">
                <p14:modId xmlns:p14="http://schemas.microsoft.com/office/powerpoint/2010/main" val="4286930463"/>
              </p:ext>
            </p:extLst>
          </p:nvPr>
        </p:nvGraphicFramePr>
        <p:xfrm>
          <a:off x="1838129" y="2068643"/>
          <a:ext cx="8994706" cy="4584085"/>
        </p:xfrm>
        <a:graphic>
          <a:graphicData uri="http://schemas.openxmlformats.org/drawingml/2006/table">
            <a:tbl>
              <a:tblPr/>
              <a:tblGrid>
                <a:gridCol w="642479">
                  <a:extLst>
                    <a:ext uri="{9D8B030D-6E8A-4147-A177-3AD203B41FA5}">
                      <a16:colId xmlns:a16="http://schemas.microsoft.com/office/drawing/2014/main" val="1654420063"/>
                    </a:ext>
                  </a:extLst>
                </a:gridCol>
                <a:gridCol w="642479">
                  <a:extLst>
                    <a:ext uri="{9D8B030D-6E8A-4147-A177-3AD203B41FA5}">
                      <a16:colId xmlns:a16="http://schemas.microsoft.com/office/drawing/2014/main" val="1720372169"/>
                    </a:ext>
                  </a:extLst>
                </a:gridCol>
                <a:gridCol w="642479">
                  <a:extLst>
                    <a:ext uri="{9D8B030D-6E8A-4147-A177-3AD203B41FA5}">
                      <a16:colId xmlns:a16="http://schemas.microsoft.com/office/drawing/2014/main" val="1753516740"/>
                    </a:ext>
                  </a:extLst>
                </a:gridCol>
                <a:gridCol w="642479">
                  <a:extLst>
                    <a:ext uri="{9D8B030D-6E8A-4147-A177-3AD203B41FA5}">
                      <a16:colId xmlns:a16="http://schemas.microsoft.com/office/drawing/2014/main" val="727852729"/>
                    </a:ext>
                  </a:extLst>
                </a:gridCol>
                <a:gridCol w="642479">
                  <a:extLst>
                    <a:ext uri="{9D8B030D-6E8A-4147-A177-3AD203B41FA5}">
                      <a16:colId xmlns:a16="http://schemas.microsoft.com/office/drawing/2014/main" val="2563248226"/>
                    </a:ext>
                  </a:extLst>
                </a:gridCol>
                <a:gridCol w="642479">
                  <a:extLst>
                    <a:ext uri="{9D8B030D-6E8A-4147-A177-3AD203B41FA5}">
                      <a16:colId xmlns:a16="http://schemas.microsoft.com/office/drawing/2014/main" val="2012470369"/>
                    </a:ext>
                  </a:extLst>
                </a:gridCol>
                <a:gridCol w="642479">
                  <a:extLst>
                    <a:ext uri="{9D8B030D-6E8A-4147-A177-3AD203B41FA5}">
                      <a16:colId xmlns:a16="http://schemas.microsoft.com/office/drawing/2014/main" val="42164860"/>
                    </a:ext>
                  </a:extLst>
                </a:gridCol>
                <a:gridCol w="642479">
                  <a:extLst>
                    <a:ext uri="{9D8B030D-6E8A-4147-A177-3AD203B41FA5}">
                      <a16:colId xmlns:a16="http://schemas.microsoft.com/office/drawing/2014/main" val="2005084044"/>
                    </a:ext>
                  </a:extLst>
                </a:gridCol>
                <a:gridCol w="642479">
                  <a:extLst>
                    <a:ext uri="{9D8B030D-6E8A-4147-A177-3AD203B41FA5}">
                      <a16:colId xmlns:a16="http://schemas.microsoft.com/office/drawing/2014/main" val="4265725856"/>
                    </a:ext>
                  </a:extLst>
                </a:gridCol>
                <a:gridCol w="642479">
                  <a:extLst>
                    <a:ext uri="{9D8B030D-6E8A-4147-A177-3AD203B41FA5}">
                      <a16:colId xmlns:a16="http://schemas.microsoft.com/office/drawing/2014/main" val="1060006438"/>
                    </a:ext>
                  </a:extLst>
                </a:gridCol>
                <a:gridCol w="642479">
                  <a:extLst>
                    <a:ext uri="{9D8B030D-6E8A-4147-A177-3AD203B41FA5}">
                      <a16:colId xmlns:a16="http://schemas.microsoft.com/office/drawing/2014/main" val="1747559154"/>
                    </a:ext>
                  </a:extLst>
                </a:gridCol>
                <a:gridCol w="642479">
                  <a:extLst>
                    <a:ext uri="{9D8B030D-6E8A-4147-A177-3AD203B41FA5}">
                      <a16:colId xmlns:a16="http://schemas.microsoft.com/office/drawing/2014/main" val="2847668690"/>
                    </a:ext>
                  </a:extLst>
                </a:gridCol>
                <a:gridCol w="642479">
                  <a:extLst>
                    <a:ext uri="{9D8B030D-6E8A-4147-A177-3AD203B41FA5}">
                      <a16:colId xmlns:a16="http://schemas.microsoft.com/office/drawing/2014/main" val="3153357170"/>
                    </a:ext>
                  </a:extLst>
                </a:gridCol>
                <a:gridCol w="642479">
                  <a:extLst>
                    <a:ext uri="{9D8B030D-6E8A-4147-A177-3AD203B41FA5}">
                      <a16:colId xmlns:a16="http://schemas.microsoft.com/office/drawing/2014/main" val="3039615557"/>
                    </a:ext>
                  </a:extLst>
                </a:gridCol>
              </a:tblGrid>
              <a:tr h="1644877">
                <a:tc>
                  <a:txBody>
                    <a:bodyPr/>
                    <a:lstStyle/>
                    <a:p>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1" i="0">
                          <a:solidFill>
                            <a:srgbClr val="000000"/>
                          </a:solidFill>
                          <a:effectLst/>
                          <a:latin typeface="Helvetica Neue"/>
                        </a:rPr>
                        <a:t>1Gender of respondent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2 How old are you?</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3 Which city do you shop online from?</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4 What is the Pin Code of where you shop online from?</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5 Since How Long You are Shopping Online ?</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6 How many times you have made an online purchase in the past 1 year?</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7 How do you access the internet while shopping on-line?</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8 Which device do you use to access the online shopping?</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9 What is the screen size of your mobile device?\t\t\t\t\t\t</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10 What is the operating system (OS) of your device?\t\t\t\t</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IN" sz="400" b="1"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Longer time to get logged in (promotion, sales period)</a:t>
                      </a:r>
                      <a:endParaRPr lang="en-US" sz="400">
                        <a:effectLst/>
                      </a:endParaRPr>
                    </a:p>
                  </a:txBody>
                  <a:tcPr marL="21851" marR="21851" marT="10926" marB="10926" anchor="ctr">
                    <a:lnL>
                      <a:noFill/>
                    </a:lnL>
                    <a:lnR>
                      <a:noFill/>
                    </a:lnR>
                    <a:lnT>
                      <a:noFill/>
                    </a:lnT>
                    <a:lnB>
                      <a:noFill/>
                    </a:lnB>
                    <a:solidFill>
                      <a:srgbClr val="FFFFFF"/>
                    </a:solidFill>
                  </a:tcPr>
                </a:tc>
                <a:tc>
                  <a:txBody>
                    <a:bodyPr/>
                    <a:lstStyle/>
                    <a:p>
                      <a:r>
                        <a:rPr lang="en-US" sz="400" b="1" i="0">
                          <a:solidFill>
                            <a:srgbClr val="000000"/>
                          </a:solidFill>
                          <a:effectLst/>
                          <a:latin typeface="Helvetica Neue"/>
                        </a:rPr>
                        <a:t>Longer time in displaying graphics and photos (promotion, sales period)</a:t>
                      </a:r>
                      <a:endParaRPr lang="en-US" sz="400">
                        <a:effectLst/>
                      </a:endParaRPr>
                    </a:p>
                  </a:txBody>
                  <a:tcPr marL="21851" marR="21851" marT="10926" marB="10926" anchor="ctr">
                    <a:lnL>
                      <a:noFill/>
                    </a:lnL>
                    <a:lnR>
                      <a:noFill/>
                    </a:lnR>
                    <a:lnT>
                      <a:noFill/>
                    </a:lnT>
                    <a:lnB>
                      <a:noFill/>
                    </a:lnB>
                    <a:solidFill>
                      <a:srgbClr val="FFFFFF"/>
                    </a:solidFill>
                  </a:tcPr>
                </a:tc>
                <a:extLst>
                  <a:ext uri="{0D108BD9-81ED-4DB2-BD59-A6C34878D82A}">
                    <a16:rowId xmlns:a16="http://schemas.microsoft.com/office/drawing/2014/main" val="33510224"/>
                  </a:ext>
                </a:extLst>
              </a:tr>
              <a:tr h="512339">
                <a:tc>
                  <a:txBody>
                    <a:bodyPr/>
                    <a:lstStyle/>
                    <a:p>
                      <a:r>
                        <a:rPr lang="en-IN" sz="400" b="1" i="0">
                          <a:solidFill>
                            <a:srgbClr val="000000"/>
                          </a:solidFill>
                          <a:effectLst/>
                          <a:latin typeface="Helvetica Neue"/>
                        </a:rPr>
                        <a:t>0</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Male</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31-40 years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Delhi</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110009</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Above 4 years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31-40 times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Dial-up</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Desktop</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Others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Window/windows Mobile</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Amazon.in</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Amazon.in</a:t>
                      </a:r>
                      <a:endParaRPr lang="en-IN" sz="400">
                        <a:effectLst/>
                      </a:endParaRPr>
                    </a:p>
                  </a:txBody>
                  <a:tcPr marL="21851" marR="21851" marT="10926" marB="10926" anchor="ctr">
                    <a:lnL>
                      <a:noFill/>
                    </a:lnL>
                    <a:lnR>
                      <a:noFill/>
                    </a:lnR>
                    <a:lnT>
                      <a:noFill/>
                    </a:lnT>
                    <a:lnB>
                      <a:noFill/>
                    </a:lnB>
                    <a:solidFill>
                      <a:srgbClr val="F5F5F5"/>
                    </a:solidFill>
                  </a:tcPr>
                </a:tc>
                <a:extLst>
                  <a:ext uri="{0D108BD9-81ED-4DB2-BD59-A6C34878D82A}">
                    <a16:rowId xmlns:a16="http://schemas.microsoft.com/office/drawing/2014/main" val="2143099691"/>
                  </a:ext>
                </a:extLst>
              </a:tr>
              <a:tr h="512339">
                <a:tc>
                  <a:txBody>
                    <a:bodyPr/>
                    <a:lstStyle/>
                    <a:p>
                      <a:r>
                        <a:rPr lang="en-IN" sz="400" b="1" i="0">
                          <a:solidFill>
                            <a:srgbClr val="000000"/>
                          </a:solidFill>
                          <a:effectLst/>
                          <a:latin typeface="Helvetica Neue"/>
                        </a:rPr>
                        <a:t>1</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Female</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21-30 years</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Delhi</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110030</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Above 4 years</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41 times and above</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Wi-Fi</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Smartphone</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4.7 inches</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IOS/Mac</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Amazon.in, Flipkart.com</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Myntra.com</a:t>
                      </a:r>
                      <a:endParaRPr lang="en-IN" sz="400">
                        <a:effectLst/>
                      </a:endParaRPr>
                    </a:p>
                  </a:txBody>
                  <a:tcPr marL="21851" marR="21851" marT="10926" marB="10926" anchor="ctr">
                    <a:lnL>
                      <a:noFill/>
                    </a:lnL>
                    <a:lnR>
                      <a:noFill/>
                    </a:lnR>
                    <a:lnT>
                      <a:noFill/>
                    </a:lnT>
                    <a:lnB>
                      <a:noFill/>
                    </a:lnB>
                    <a:solidFill>
                      <a:srgbClr val="FFFFFF"/>
                    </a:solidFill>
                  </a:tcPr>
                </a:tc>
                <a:extLst>
                  <a:ext uri="{0D108BD9-81ED-4DB2-BD59-A6C34878D82A}">
                    <a16:rowId xmlns:a16="http://schemas.microsoft.com/office/drawing/2014/main" val="1140297788"/>
                  </a:ext>
                </a:extLst>
              </a:tr>
              <a:tr h="431443">
                <a:tc>
                  <a:txBody>
                    <a:bodyPr/>
                    <a:lstStyle/>
                    <a:p>
                      <a:r>
                        <a:rPr lang="en-IN" sz="400" b="1" i="0">
                          <a:solidFill>
                            <a:srgbClr val="000000"/>
                          </a:solidFill>
                          <a:effectLst/>
                          <a:latin typeface="Helvetica Neue"/>
                        </a:rPr>
                        <a:t>2</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Female</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21-30 years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Greater Noida</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201308</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3-4 years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41 times and above</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Mobile Internet</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Smartphone</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5.5 inches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Android</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Myntra.com</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Myntra.com</a:t>
                      </a:r>
                      <a:endParaRPr lang="en-IN" sz="400">
                        <a:effectLst/>
                      </a:endParaRPr>
                    </a:p>
                  </a:txBody>
                  <a:tcPr marL="21851" marR="21851" marT="10926" marB="10926" anchor="ctr">
                    <a:lnL>
                      <a:noFill/>
                    </a:lnL>
                    <a:lnR>
                      <a:noFill/>
                    </a:lnR>
                    <a:lnT>
                      <a:noFill/>
                    </a:lnT>
                    <a:lnB>
                      <a:noFill/>
                    </a:lnB>
                    <a:solidFill>
                      <a:srgbClr val="F5F5F5"/>
                    </a:solidFill>
                  </a:tcPr>
                </a:tc>
                <a:extLst>
                  <a:ext uri="{0D108BD9-81ED-4DB2-BD59-A6C34878D82A}">
                    <a16:rowId xmlns:a16="http://schemas.microsoft.com/office/drawing/2014/main" val="3354304701"/>
                  </a:ext>
                </a:extLst>
              </a:tr>
              <a:tr h="512339">
                <a:tc>
                  <a:txBody>
                    <a:bodyPr/>
                    <a:lstStyle/>
                    <a:p>
                      <a:r>
                        <a:rPr lang="en-IN" sz="400" b="1" i="0">
                          <a:solidFill>
                            <a:srgbClr val="000000"/>
                          </a:solidFill>
                          <a:effectLst/>
                          <a:latin typeface="Helvetica Neue"/>
                        </a:rPr>
                        <a:t>3</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Male</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21-30 years</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Karnal</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132001</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3-4 years</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Less than 10 times</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Mobile Internet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Smartphone</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5.5 inches</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IOS/Mac</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Snapdeal.com</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Myntra.com, Snapdeal.com</a:t>
                      </a:r>
                      <a:endParaRPr lang="en-IN" sz="400">
                        <a:effectLst/>
                      </a:endParaRPr>
                    </a:p>
                  </a:txBody>
                  <a:tcPr marL="21851" marR="21851" marT="10926" marB="10926" anchor="ctr">
                    <a:lnL>
                      <a:noFill/>
                    </a:lnL>
                    <a:lnR>
                      <a:noFill/>
                    </a:lnR>
                    <a:lnT>
                      <a:noFill/>
                    </a:lnT>
                    <a:lnB>
                      <a:noFill/>
                    </a:lnB>
                    <a:solidFill>
                      <a:srgbClr val="FFFFFF"/>
                    </a:solidFill>
                  </a:tcPr>
                </a:tc>
                <a:extLst>
                  <a:ext uri="{0D108BD9-81ED-4DB2-BD59-A6C34878D82A}">
                    <a16:rowId xmlns:a16="http://schemas.microsoft.com/office/drawing/2014/main" val="3988083985"/>
                  </a:ext>
                </a:extLst>
              </a:tr>
              <a:tr h="512339">
                <a:tc>
                  <a:txBody>
                    <a:bodyPr/>
                    <a:lstStyle/>
                    <a:p>
                      <a:r>
                        <a:rPr lang="en-IN" sz="400" b="1" i="0">
                          <a:solidFill>
                            <a:srgbClr val="000000"/>
                          </a:solidFill>
                          <a:effectLst/>
                          <a:latin typeface="Helvetica Neue"/>
                        </a:rPr>
                        <a:t>4</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Female</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21-30 years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Bangalore</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530068</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2-3 years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11-20 times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Wi-Fi</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Smartphone</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4.7 inches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IOS/Mac</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Flipkart.com, Paytm.com</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Paytm.com</a:t>
                      </a:r>
                      <a:endParaRPr lang="en-IN" sz="400">
                        <a:effectLst/>
                      </a:endParaRPr>
                    </a:p>
                  </a:txBody>
                  <a:tcPr marL="21851" marR="21851" marT="10926" marB="10926" anchor="ctr">
                    <a:lnL>
                      <a:noFill/>
                    </a:lnL>
                    <a:lnR>
                      <a:noFill/>
                    </a:lnR>
                    <a:lnT>
                      <a:noFill/>
                    </a:lnT>
                    <a:lnB>
                      <a:noFill/>
                    </a:lnB>
                    <a:solidFill>
                      <a:srgbClr val="F5F5F5"/>
                    </a:solidFill>
                  </a:tcPr>
                </a:tc>
                <a:extLst>
                  <a:ext uri="{0D108BD9-81ED-4DB2-BD59-A6C34878D82A}">
                    <a16:rowId xmlns:a16="http://schemas.microsoft.com/office/drawing/2014/main" val="666872247"/>
                  </a:ext>
                </a:extLst>
              </a:tr>
              <a:tr h="107861">
                <a:tc>
                  <a:txBody>
                    <a:bodyPr/>
                    <a:lstStyle/>
                    <a:p>
                      <a:r>
                        <a:rPr lang="en-IN" sz="400" b="1"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FFFFF"/>
                    </a:solidFill>
                  </a:tcPr>
                </a:tc>
                <a:extLst>
                  <a:ext uri="{0D108BD9-81ED-4DB2-BD59-A6C34878D82A}">
                    <a16:rowId xmlns:a16="http://schemas.microsoft.com/office/drawing/2014/main" val="2280543770"/>
                  </a:ext>
                </a:extLst>
              </a:tr>
              <a:tr h="350548">
                <a:tc>
                  <a:txBody>
                    <a:bodyPr/>
                    <a:lstStyle/>
                    <a:p>
                      <a:r>
                        <a:rPr lang="en-IN" sz="400" b="1" i="0">
                          <a:solidFill>
                            <a:srgbClr val="000000"/>
                          </a:solidFill>
                          <a:effectLst/>
                          <a:latin typeface="Helvetica Neue"/>
                        </a:rPr>
                        <a:t>264</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Female</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21-30 years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Solan</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173212</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1-2 years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Less than 10 times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Mobile Internet</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dirty="0">
                          <a:solidFill>
                            <a:srgbClr val="000000"/>
                          </a:solidFill>
                          <a:effectLst/>
                          <a:latin typeface="Helvetica Neue"/>
                        </a:rPr>
                        <a:t>Smartphone</a:t>
                      </a:r>
                      <a:endParaRPr lang="en-IN" sz="400" dirty="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5.5 inches</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Android</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a:solidFill>
                            <a:srgbClr val="000000"/>
                          </a:solidFill>
                          <a:effectLst/>
                          <a:latin typeface="Helvetica Neue"/>
                        </a:rPr>
                        <a:t>Amazon.in</a:t>
                      </a:r>
                      <a:endParaRPr lang="en-IN" sz="400">
                        <a:effectLst/>
                      </a:endParaRPr>
                    </a:p>
                  </a:txBody>
                  <a:tcPr marL="21851" marR="21851" marT="10926" marB="10926" anchor="ctr">
                    <a:lnL>
                      <a:noFill/>
                    </a:lnL>
                    <a:lnR>
                      <a:noFill/>
                    </a:lnR>
                    <a:lnT>
                      <a:noFill/>
                    </a:lnT>
                    <a:lnB>
                      <a:noFill/>
                    </a:lnB>
                    <a:solidFill>
                      <a:srgbClr val="F5F5F5"/>
                    </a:solidFill>
                  </a:tcPr>
                </a:tc>
                <a:tc>
                  <a:txBody>
                    <a:bodyPr/>
                    <a:lstStyle/>
                    <a:p>
                      <a:r>
                        <a:rPr lang="en-IN" sz="400" b="0" i="0" dirty="0">
                          <a:solidFill>
                            <a:srgbClr val="000000"/>
                          </a:solidFill>
                          <a:effectLst/>
                          <a:latin typeface="Helvetica Neue"/>
                        </a:rPr>
                        <a:t>Amazon.in</a:t>
                      </a:r>
                      <a:endParaRPr lang="en-IN" sz="400" dirty="0">
                        <a:effectLst/>
                      </a:endParaRPr>
                    </a:p>
                  </a:txBody>
                  <a:tcPr marL="21851" marR="21851" marT="10926" marB="10926" anchor="ctr">
                    <a:lnL>
                      <a:noFill/>
                    </a:lnL>
                    <a:lnR>
                      <a:noFill/>
                    </a:lnR>
                    <a:lnT>
                      <a:noFill/>
                    </a:lnT>
                    <a:lnB>
                      <a:noFill/>
                    </a:lnB>
                    <a:solidFill>
                      <a:srgbClr val="F5F5F5"/>
                    </a:solidFill>
                  </a:tcPr>
                </a:tc>
                <a:extLst>
                  <a:ext uri="{0D108BD9-81ED-4DB2-BD59-A6C34878D82A}">
                    <a16:rowId xmlns:a16="http://schemas.microsoft.com/office/drawing/2014/main" val="1014906734"/>
                  </a:ext>
                </a:extLst>
              </a:tr>
            </a:tbl>
          </a:graphicData>
        </a:graphic>
      </p:graphicFrame>
    </p:spTree>
    <p:extLst>
      <p:ext uri="{BB962C8B-B14F-4D97-AF65-F5344CB8AC3E}">
        <p14:creationId xmlns:p14="http://schemas.microsoft.com/office/powerpoint/2010/main" val="2689255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7601-8FB9-50D6-E35E-AF9E0D2917FE}"/>
              </a:ext>
            </a:extLst>
          </p:cNvPr>
          <p:cNvSpPr>
            <a:spLocks noGrp="1"/>
          </p:cNvSpPr>
          <p:nvPr>
            <p:ph type="title"/>
          </p:nvPr>
        </p:nvSpPr>
        <p:spPr/>
        <p:txBody>
          <a:bodyPr>
            <a:normAutofit/>
          </a:bodyPr>
          <a:lstStyle/>
          <a:p>
            <a:r>
              <a:rPr lang="en-IN" dirty="0"/>
              <a:t>Checking for missing value</a:t>
            </a:r>
            <a:br>
              <a:rPr lang="en-IN" dirty="0"/>
            </a:br>
            <a:r>
              <a:rPr lang="en-IN" sz="1800" dirty="0"/>
              <a:t>There are Missing values present </a:t>
            </a:r>
            <a:endParaRPr lang="en-IN" dirty="0"/>
          </a:p>
        </p:txBody>
      </p:sp>
      <p:pic>
        <p:nvPicPr>
          <p:cNvPr id="9" name="Picture 8">
            <a:extLst>
              <a:ext uri="{FF2B5EF4-FFF2-40B4-BE49-F238E27FC236}">
                <a16:creationId xmlns:a16="http://schemas.microsoft.com/office/drawing/2014/main" id="{2E3FE958-98E4-06A4-0D15-E7B9B9803974}"/>
              </a:ext>
            </a:extLst>
          </p:cNvPr>
          <p:cNvPicPr>
            <a:picLocks noChangeAspect="1"/>
          </p:cNvPicPr>
          <p:nvPr/>
        </p:nvPicPr>
        <p:blipFill>
          <a:blip r:embed="rId3"/>
          <a:stretch>
            <a:fillRect/>
          </a:stretch>
        </p:blipFill>
        <p:spPr>
          <a:xfrm>
            <a:off x="2337609" y="1585232"/>
            <a:ext cx="6677025" cy="5124450"/>
          </a:xfrm>
          <a:prstGeom prst="rect">
            <a:avLst/>
          </a:prstGeom>
        </p:spPr>
      </p:pic>
    </p:spTree>
    <p:controls>
      <mc:AlternateContent xmlns:mc="http://schemas.openxmlformats.org/markup-compatibility/2006">
        <mc:Choice xmlns:v="urn:schemas-microsoft-com:vml" Requires="v">
          <p:control name="HTMLSelect1" r:id="rId1" imgW="914400" imgH="228600"/>
        </mc:Choice>
        <mc:Fallback>
          <p:control name="HTMLSelect1" r:id="rId1" imgW="914400" imgH="228600">
            <p:pic>
              <p:nvPicPr>
                <p:cNvPr id="4" name="HTMLSelect1">
                  <a:extLst>
                    <a:ext uri="{FF2B5EF4-FFF2-40B4-BE49-F238E27FC236}">
                      <a16:creationId xmlns:a16="http://schemas.microsoft.com/office/drawing/2014/main" id="{C4632B3B-58E6-58F5-4A6F-E11696AF7A27}"/>
                    </a:ext>
                  </a:extLst>
                </p:cNvPr>
                <p:cNvPicPr preferRelativeResize="0">
                  <a:picLocks noChangeArrowheads="1" noChangeShapeType="1"/>
                </p:cNvPicPr>
                <p:nvPr/>
              </p:nvPicPr>
              <p:blipFill>
                <a:blip r:embed="rId4"/>
                <a:srcRect/>
                <a:stretch>
                  <a:fillRect/>
                </a:stretch>
              </p:blipFill>
              <p:spPr bwMode="auto">
                <a:xfrm>
                  <a:off x="177282" y="2817845"/>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14714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A11F-EC4B-7A62-150C-AD0FE287A6E1}"/>
              </a:ext>
            </a:extLst>
          </p:cNvPr>
          <p:cNvSpPr>
            <a:spLocks noGrp="1"/>
          </p:cNvSpPr>
          <p:nvPr>
            <p:ph type="title"/>
          </p:nvPr>
        </p:nvSpPr>
        <p:spPr/>
        <p:txBody>
          <a:bodyPr/>
          <a:lstStyle/>
          <a:p>
            <a:r>
              <a:rPr lang="en-IN" dirty="0"/>
              <a:t>Top Websites </a:t>
            </a:r>
            <a:br>
              <a:rPr lang="en-IN" dirty="0"/>
            </a:br>
            <a:r>
              <a:rPr lang="en-IN" sz="1800" dirty="0"/>
              <a:t>Amazon.in and Flipkart.com are one of the top websites for online shopping </a:t>
            </a:r>
          </a:p>
        </p:txBody>
      </p:sp>
      <p:pic>
        <p:nvPicPr>
          <p:cNvPr id="5" name="Content Placeholder 4">
            <a:extLst>
              <a:ext uri="{FF2B5EF4-FFF2-40B4-BE49-F238E27FC236}">
                <a16:creationId xmlns:a16="http://schemas.microsoft.com/office/drawing/2014/main" id="{766DBBBA-4E85-0B07-E0A4-DD572ACE90C0}"/>
              </a:ext>
            </a:extLst>
          </p:cNvPr>
          <p:cNvPicPr>
            <a:picLocks noGrp="1" noChangeAspect="1"/>
          </p:cNvPicPr>
          <p:nvPr>
            <p:ph idx="1"/>
          </p:nvPr>
        </p:nvPicPr>
        <p:blipFill>
          <a:blip r:embed="rId2"/>
          <a:stretch>
            <a:fillRect/>
          </a:stretch>
        </p:blipFill>
        <p:spPr>
          <a:xfrm>
            <a:off x="1380932" y="1825625"/>
            <a:ext cx="7763068" cy="4351338"/>
          </a:xfrm>
        </p:spPr>
      </p:pic>
    </p:spTree>
    <p:extLst>
      <p:ext uri="{BB962C8B-B14F-4D97-AF65-F5344CB8AC3E}">
        <p14:creationId xmlns:p14="http://schemas.microsoft.com/office/powerpoint/2010/main" val="4139465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A05A-2FC6-72AE-EF35-245E2DFEE35B}"/>
              </a:ext>
            </a:extLst>
          </p:cNvPr>
          <p:cNvSpPr>
            <a:spLocks noGrp="1"/>
          </p:cNvSpPr>
          <p:nvPr>
            <p:ph type="title"/>
          </p:nvPr>
        </p:nvSpPr>
        <p:spPr/>
        <p:txBody>
          <a:bodyPr/>
          <a:lstStyle/>
          <a:p>
            <a:r>
              <a:rPr lang="en-IN" dirty="0"/>
              <a:t>Univariate Analysis</a:t>
            </a:r>
            <a:br>
              <a:rPr lang="en-IN" dirty="0"/>
            </a:br>
            <a:r>
              <a:rPr lang="en-IN" dirty="0"/>
              <a:t>Boxplot</a:t>
            </a:r>
          </a:p>
        </p:txBody>
      </p:sp>
      <p:pic>
        <p:nvPicPr>
          <p:cNvPr id="5" name="Content Placeholder 4">
            <a:extLst>
              <a:ext uri="{FF2B5EF4-FFF2-40B4-BE49-F238E27FC236}">
                <a16:creationId xmlns:a16="http://schemas.microsoft.com/office/drawing/2014/main" id="{CA708EBC-9BDB-3F0B-BDAE-F2F9B5EBA4DB}"/>
              </a:ext>
            </a:extLst>
          </p:cNvPr>
          <p:cNvPicPr>
            <a:picLocks noGrp="1" noChangeAspect="1"/>
          </p:cNvPicPr>
          <p:nvPr>
            <p:ph idx="1"/>
          </p:nvPr>
        </p:nvPicPr>
        <p:blipFill>
          <a:blip r:embed="rId2"/>
          <a:stretch>
            <a:fillRect/>
          </a:stretch>
        </p:blipFill>
        <p:spPr>
          <a:xfrm>
            <a:off x="1632858" y="1825625"/>
            <a:ext cx="9246636" cy="4351338"/>
          </a:xfrm>
        </p:spPr>
      </p:pic>
    </p:spTree>
    <p:extLst>
      <p:ext uri="{BB962C8B-B14F-4D97-AF65-F5344CB8AC3E}">
        <p14:creationId xmlns:p14="http://schemas.microsoft.com/office/powerpoint/2010/main" val="169888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78F6-5D47-5B40-0F40-E48E1D820EC4}"/>
              </a:ext>
            </a:extLst>
          </p:cNvPr>
          <p:cNvSpPr>
            <a:spLocks noGrp="1"/>
          </p:cNvSpPr>
          <p:nvPr>
            <p:ph type="title"/>
          </p:nvPr>
        </p:nvSpPr>
        <p:spPr/>
        <p:txBody>
          <a:bodyPr/>
          <a:lstStyle/>
          <a:p>
            <a:r>
              <a:rPr lang="en-IN" dirty="0"/>
              <a:t>Correlation plot</a:t>
            </a:r>
          </a:p>
        </p:txBody>
      </p:sp>
      <p:pic>
        <p:nvPicPr>
          <p:cNvPr id="4" name="Picture 3">
            <a:extLst>
              <a:ext uri="{FF2B5EF4-FFF2-40B4-BE49-F238E27FC236}">
                <a16:creationId xmlns:a16="http://schemas.microsoft.com/office/drawing/2014/main" id="{2269F1C5-9B25-2D86-323B-326655A908E9}"/>
              </a:ext>
            </a:extLst>
          </p:cNvPr>
          <p:cNvPicPr>
            <a:picLocks noChangeAspect="1"/>
          </p:cNvPicPr>
          <p:nvPr/>
        </p:nvPicPr>
        <p:blipFill>
          <a:blip r:embed="rId2"/>
          <a:stretch>
            <a:fillRect/>
          </a:stretch>
        </p:blipFill>
        <p:spPr>
          <a:xfrm>
            <a:off x="0" y="1413802"/>
            <a:ext cx="12192000" cy="4870151"/>
          </a:xfrm>
          <a:prstGeom prst="rect">
            <a:avLst/>
          </a:prstGeom>
        </p:spPr>
      </p:pic>
    </p:spTree>
    <p:extLst>
      <p:ext uri="{BB962C8B-B14F-4D97-AF65-F5344CB8AC3E}">
        <p14:creationId xmlns:p14="http://schemas.microsoft.com/office/powerpoint/2010/main" val="388179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37ED-178B-B3FA-5F90-9DF099810836}"/>
              </a:ext>
            </a:extLst>
          </p:cNvPr>
          <p:cNvSpPr>
            <a:spLocks noGrp="1"/>
          </p:cNvSpPr>
          <p:nvPr>
            <p:ph type="title"/>
          </p:nvPr>
        </p:nvSpPr>
        <p:spPr/>
        <p:txBody>
          <a:bodyPr/>
          <a:lstStyle/>
          <a:p>
            <a:r>
              <a:rPr lang="en-IN" dirty="0"/>
              <a:t>Values of correlation</a:t>
            </a:r>
          </a:p>
        </p:txBody>
      </p:sp>
      <p:pic>
        <p:nvPicPr>
          <p:cNvPr id="5" name="Content Placeholder 4">
            <a:extLst>
              <a:ext uri="{FF2B5EF4-FFF2-40B4-BE49-F238E27FC236}">
                <a16:creationId xmlns:a16="http://schemas.microsoft.com/office/drawing/2014/main" id="{70ACDB42-5641-F158-B1FB-7C975993AF73}"/>
              </a:ext>
            </a:extLst>
          </p:cNvPr>
          <p:cNvPicPr>
            <a:picLocks noGrp="1" noChangeAspect="1"/>
          </p:cNvPicPr>
          <p:nvPr>
            <p:ph idx="1"/>
          </p:nvPr>
        </p:nvPicPr>
        <p:blipFill>
          <a:blip r:embed="rId2"/>
          <a:stretch>
            <a:fillRect/>
          </a:stretch>
        </p:blipFill>
        <p:spPr>
          <a:xfrm>
            <a:off x="838200" y="1827507"/>
            <a:ext cx="10515600" cy="4347574"/>
          </a:xfrm>
        </p:spPr>
      </p:pic>
    </p:spTree>
    <p:extLst>
      <p:ext uri="{BB962C8B-B14F-4D97-AF65-F5344CB8AC3E}">
        <p14:creationId xmlns:p14="http://schemas.microsoft.com/office/powerpoint/2010/main" val="2647151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TotalTime>
  <Words>774</Words>
  <Application>Microsoft Office PowerPoint</Application>
  <PresentationFormat>Widescreen</PresentationFormat>
  <Paragraphs>135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Helvetica Neue</vt:lpstr>
      <vt:lpstr>Roboto</vt:lpstr>
      <vt:lpstr>Times New Roman</vt:lpstr>
      <vt:lpstr>Office Theme</vt:lpstr>
      <vt:lpstr>Customer Retention</vt:lpstr>
      <vt:lpstr>INTRODUCTION</vt:lpstr>
      <vt:lpstr>Problem Statement</vt:lpstr>
      <vt:lpstr>Dataset Customer Retention dataset(269 Rows,71 Columns)</vt:lpstr>
      <vt:lpstr>Checking for missing value There are Missing values present </vt:lpstr>
      <vt:lpstr>Top Websites  Amazon.in and Flipkart.com are one of the top websites for online shopping </vt:lpstr>
      <vt:lpstr>Univariate Analysis Boxplot</vt:lpstr>
      <vt:lpstr>Correlation plot</vt:lpstr>
      <vt:lpstr>Values of correlation</vt:lpstr>
      <vt:lpstr>Count plot</vt:lpstr>
      <vt:lpstr>Bivariate Analysis scatter plot </vt:lpstr>
      <vt:lpstr>To check distribution of skewness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dc:title>
  <dc:creator>gamneshruti@gmail.com</dc:creator>
  <cp:lastModifiedBy>gamneshruti@gmail.com</cp:lastModifiedBy>
  <cp:revision>1</cp:revision>
  <dcterms:created xsi:type="dcterms:W3CDTF">2023-01-12T17:43:31Z</dcterms:created>
  <dcterms:modified xsi:type="dcterms:W3CDTF">2023-01-12T18:26:11Z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